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84" r:id="rId1"/>
  </p:sldMasterIdLst>
  <p:notesMasterIdLst>
    <p:notesMasterId r:id="rId4"/>
  </p:notesMasterIdLst>
  <p:handoutMasterIdLst>
    <p:handoutMasterId r:id="rId5"/>
  </p:handoutMasterIdLst>
  <p:sldIdLst>
    <p:sldId id="1364" r:id="rId2"/>
    <p:sldId id="1560" r:id="rId3"/>
  </p:sldIdLst>
  <p:sldSz cx="9906000" cy="6858000" type="A4"/>
  <p:notesSz cx="9926638" cy="6797675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FBFB"/>
    <a:srgbClr val="FE4CBE"/>
    <a:srgbClr val="FE72CC"/>
    <a:srgbClr val="2E508E"/>
    <a:srgbClr val="FBE0D7"/>
    <a:srgbClr val="D6B1D0"/>
    <a:srgbClr val="D3D9E2"/>
    <a:srgbClr val="EE808D"/>
    <a:srgbClr val="1B1311"/>
    <a:srgbClr val="FFD5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淺色樣式 1 - 輔色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27102A9-8310-4765-A935-A1911B00CA55}" styleName="淺色樣式 1 - 輔色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淺色樣式 3 - 輔色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DA37D80-6434-44D0-A028-1B22A696006F}" styleName="淺色樣式 3 - 輔色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E9639D4-E3E2-4D34-9284-5A2195B3D0D7}" styleName="淺色樣式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24" autoAdjust="0"/>
    <p:restoredTop sz="98492" autoAdjust="0"/>
  </p:normalViewPr>
  <p:slideViewPr>
    <p:cSldViewPr snapToGrid="0">
      <p:cViewPr varScale="1">
        <p:scale>
          <a:sx n="75" d="100"/>
          <a:sy n="75" d="100"/>
        </p:scale>
        <p:origin x="1272" y="54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1543" cy="341064"/>
          </a:xfrm>
          <a:prstGeom prst="rect">
            <a:avLst/>
          </a:prstGeom>
        </p:spPr>
        <p:txBody>
          <a:bodyPr vert="horz" lIns="95617" tIns="47809" rIns="95617" bIns="47809" rtlCol="0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5622798" y="1"/>
            <a:ext cx="4301543" cy="341064"/>
          </a:xfrm>
          <a:prstGeom prst="rect">
            <a:avLst/>
          </a:prstGeom>
        </p:spPr>
        <p:txBody>
          <a:bodyPr vert="horz" lIns="95617" tIns="47809" rIns="95617" bIns="47809" rtlCol="0"/>
          <a:lstStyle>
            <a:lvl1pPr algn="r">
              <a:defRPr sz="1300"/>
            </a:lvl1pPr>
          </a:lstStyle>
          <a:p>
            <a:fld id="{C6D05BF4-CA9E-4817-88D6-11100CD74D85}" type="datetimeFigureOut">
              <a:rPr lang="zh-TW" altLang="en-US" smtClean="0"/>
              <a:t>2023/11/21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6456613"/>
            <a:ext cx="4301543" cy="341063"/>
          </a:xfrm>
          <a:prstGeom prst="rect">
            <a:avLst/>
          </a:prstGeom>
        </p:spPr>
        <p:txBody>
          <a:bodyPr vert="horz" lIns="95617" tIns="47809" rIns="95617" bIns="47809" rtlCol="0" anchor="b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5622798" y="6456613"/>
            <a:ext cx="4301543" cy="341063"/>
          </a:xfrm>
          <a:prstGeom prst="rect">
            <a:avLst/>
          </a:prstGeom>
        </p:spPr>
        <p:txBody>
          <a:bodyPr vert="horz" lIns="95617" tIns="47809" rIns="95617" bIns="47809" rtlCol="0" anchor="b"/>
          <a:lstStyle>
            <a:lvl1pPr algn="r">
              <a:defRPr sz="1300"/>
            </a:lvl1pPr>
          </a:lstStyle>
          <a:p>
            <a:fld id="{1452D039-78EE-49BC-BD1C-61ACBEE8230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7813306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1543" cy="341064"/>
          </a:xfrm>
          <a:prstGeom prst="rect">
            <a:avLst/>
          </a:prstGeom>
        </p:spPr>
        <p:txBody>
          <a:bodyPr vert="horz" lIns="95617" tIns="47809" rIns="95617" bIns="47809" rtlCol="0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5622798" y="1"/>
            <a:ext cx="4301543" cy="341064"/>
          </a:xfrm>
          <a:prstGeom prst="rect">
            <a:avLst/>
          </a:prstGeom>
        </p:spPr>
        <p:txBody>
          <a:bodyPr vert="horz" lIns="95617" tIns="47809" rIns="95617" bIns="47809" rtlCol="0"/>
          <a:lstStyle>
            <a:lvl1pPr algn="r">
              <a:defRPr sz="1300"/>
            </a:lvl1pPr>
          </a:lstStyle>
          <a:p>
            <a:fld id="{306F9EDA-BBD2-4ABA-B0F5-F65BA889FBA5}" type="datetimeFigureOut">
              <a:rPr lang="zh-TW" altLang="en-US" smtClean="0"/>
              <a:t>2023/11/21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3305175" y="849313"/>
            <a:ext cx="3316288" cy="2295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617" tIns="47809" rIns="95617" bIns="47809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992664" y="3271383"/>
            <a:ext cx="7941310" cy="2676584"/>
          </a:xfrm>
          <a:prstGeom prst="rect">
            <a:avLst/>
          </a:prstGeom>
        </p:spPr>
        <p:txBody>
          <a:bodyPr vert="horz" lIns="95617" tIns="47809" rIns="95617" bIns="47809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6456613"/>
            <a:ext cx="4301543" cy="341063"/>
          </a:xfrm>
          <a:prstGeom prst="rect">
            <a:avLst/>
          </a:prstGeom>
        </p:spPr>
        <p:txBody>
          <a:bodyPr vert="horz" lIns="95617" tIns="47809" rIns="95617" bIns="47809" rtlCol="0" anchor="b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5622798" y="6456613"/>
            <a:ext cx="4301543" cy="341063"/>
          </a:xfrm>
          <a:prstGeom prst="rect">
            <a:avLst/>
          </a:prstGeom>
        </p:spPr>
        <p:txBody>
          <a:bodyPr vert="horz" lIns="95617" tIns="47809" rIns="95617" bIns="47809" rtlCol="0" anchor="b"/>
          <a:lstStyle>
            <a:lvl1pPr algn="r">
              <a:defRPr sz="1300"/>
            </a:lvl1pPr>
          </a:lstStyle>
          <a:p>
            <a:fld id="{14CA75BA-D128-4D4C-B313-AFB257466E5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480454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3592B-F496-4304-8E3D-9930972BD347}" type="datetime1">
              <a:rPr lang="zh-TW" altLang="en-US" smtClean="0"/>
              <a:t>2023/11/21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fld id="{21A419AF-88B5-473E-95E4-72E7DEE4E00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1884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D48EB-FCE3-4E59-8FD1-C4691E23D62E}" type="datetime1">
              <a:rPr lang="zh-TW" altLang="en-US" smtClean="0"/>
              <a:t>2023/11/21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419AF-88B5-473E-95E4-72E7DEE4E00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084681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AC0E8-4998-4366-B7EE-44E4FC397CD3}" type="datetime1">
              <a:rPr lang="zh-TW" altLang="en-US" smtClean="0"/>
              <a:t>2023/11/21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419AF-88B5-473E-95E4-72E7DEE4E00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27534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29A71-1936-4551-8587-E5E9919AF556}" type="datetime1">
              <a:rPr lang="zh-TW" altLang="en-US" smtClean="0"/>
              <a:t>2023/11/21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419AF-88B5-473E-95E4-72E7DEE4E00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01632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7C430-048C-4416-87E6-DBE01CBCC189}" type="datetime1">
              <a:rPr lang="zh-TW" altLang="en-US" smtClean="0"/>
              <a:t>2023/11/21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419AF-88B5-473E-95E4-72E7DEE4E00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269739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7BD75-E014-4C7B-BFC0-5BF6B26D734E}" type="datetime1">
              <a:rPr lang="zh-TW" altLang="en-US" smtClean="0"/>
              <a:t>2023/11/21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419AF-88B5-473E-95E4-72E7DEE4E00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433785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8D777-7AFA-45A5-AEEF-438ECD325074}" type="datetime1">
              <a:rPr lang="zh-TW" altLang="en-US" smtClean="0"/>
              <a:t>2023/11/21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419AF-88B5-473E-95E4-72E7DEE4E00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73879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4FABD-147B-4966-A19A-D460DA45BE76}" type="datetime1">
              <a:rPr lang="zh-TW" altLang="en-US" smtClean="0"/>
              <a:t>2023/11/21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419AF-88B5-473E-95E4-72E7DEE4E00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11892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36D8E-F1AA-47B6-876C-5134BFA05934}" type="datetime1">
              <a:rPr lang="zh-TW" altLang="en-US" smtClean="0"/>
              <a:t>2023/11/21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fld id="{21A419AF-88B5-473E-95E4-72E7DEE4E00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56436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C5858-3107-4153-B730-2DB82161A877}" type="datetime1">
              <a:rPr lang="zh-TW" altLang="en-US" smtClean="0"/>
              <a:t>2023/11/21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419AF-88B5-473E-95E4-72E7DEE4E00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52400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9B10B-F5C9-4BFE-8569-0EB481D98ECD}" type="datetime1">
              <a:rPr lang="zh-TW" altLang="en-US" smtClean="0"/>
              <a:t>2023/11/21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419AF-88B5-473E-95E4-72E7DEE4E00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890570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1A72D5-6DF4-4EE4-A37E-CF39EF736DB9}" type="datetime1">
              <a:rPr lang="zh-TW" altLang="en-US" smtClean="0"/>
              <a:t>2023/11/21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A419AF-88B5-473E-95E4-72E7DEE4E003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600"/>
          </a:p>
        </p:txBody>
      </p:sp>
    </p:spTree>
    <p:extLst>
      <p:ext uri="{BB962C8B-B14F-4D97-AF65-F5344CB8AC3E}">
        <p14:creationId xmlns:p14="http://schemas.microsoft.com/office/powerpoint/2010/main" val="3612910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36"/>
          <p:cNvSpPr txBox="1"/>
          <p:nvPr/>
        </p:nvSpPr>
        <p:spPr>
          <a:xfrm>
            <a:off x="3061657" y="405189"/>
            <a:ext cx="8320000" cy="20773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80485">
              <a:lnSpc>
                <a:spcPct val="200000"/>
              </a:lnSpc>
              <a:defRPr/>
            </a:pPr>
            <a:r>
              <a:rPr kumimoji="1" lang="en-US" altLang="zh-TW" sz="2020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sz="202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桃園市 </a:t>
            </a:r>
            <a:r>
              <a:rPr lang="en-US" altLang="zh-TW" sz="202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112 </a:t>
            </a:r>
            <a:r>
              <a:rPr lang="zh-TW" altLang="en-US" sz="202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年度科學教育暨資優教育嘉年華</a:t>
            </a:r>
            <a:r>
              <a:rPr lang="en-US" altLang="zh-TW" sz="202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</a:p>
          <a:p>
            <a:pPr lvl="0" defTabSz="609585">
              <a:defRPr/>
            </a:pPr>
            <a:r>
              <a:rPr kumimoji="1" lang="zh-TW" altLang="en-US" sz="2020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：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桃園市桃園區同德國民中學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 defTabSz="609585">
              <a:defRPr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桃園市桃園區南平路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487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號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defTabSz="880485">
              <a:lnSpc>
                <a:spcPct val="200000"/>
              </a:lnSpc>
              <a:defRPr/>
            </a:pPr>
            <a:r>
              <a:rPr lang="zh-TW" altLang="en-US" sz="202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：</a:t>
            </a:r>
            <a:r>
              <a:rPr lang="en-US" altLang="zh-TW" sz="202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112</a:t>
            </a:r>
            <a:r>
              <a:rPr lang="zh-TW" altLang="en-US" sz="202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202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12</a:t>
            </a:r>
            <a:r>
              <a:rPr lang="zh-TW" altLang="en-US" sz="202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r>
              <a:rPr lang="en-US" altLang="zh-TW" sz="202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202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日</a:t>
            </a:r>
            <a:r>
              <a:rPr lang="en-US" altLang="zh-TW" sz="202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2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星期六</a:t>
            </a:r>
            <a:r>
              <a:rPr lang="en-US" altLang="zh-TW" sz="202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08:30~16:00</a:t>
            </a:r>
          </a:p>
        </p:txBody>
      </p:sp>
      <p:grpSp>
        <p:nvGrpSpPr>
          <p:cNvPr id="29" name="群組 28"/>
          <p:cNvGrpSpPr/>
          <p:nvPr/>
        </p:nvGrpSpPr>
        <p:grpSpPr>
          <a:xfrm>
            <a:off x="290322" y="326571"/>
            <a:ext cx="2480504" cy="893455"/>
            <a:chOff x="-1" y="-32658"/>
            <a:chExt cx="2480504" cy="893455"/>
          </a:xfrm>
        </p:grpSpPr>
        <p:sp>
          <p:nvSpPr>
            <p:cNvPr id="31" name="矩形 30"/>
            <p:cNvSpPr/>
            <p:nvPr/>
          </p:nvSpPr>
          <p:spPr>
            <a:xfrm>
              <a:off x="104503" y="0"/>
              <a:ext cx="2376000" cy="816428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2" name="矩形 31"/>
            <p:cNvSpPr/>
            <p:nvPr/>
          </p:nvSpPr>
          <p:spPr>
            <a:xfrm>
              <a:off x="0" y="-32658"/>
              <a:ext cx="2351986" cy="73692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3" name="標題 1"/>
            <p:cNvSpPr txBox="1">
              <a:spLocks/>
            </p:cNvSpPr>
            <p:nvPr/>
          </p:nvSpPr>
          <p:spPr bwMode="auto">
            <a:xfrm>
              <a:off x="-1" y="56155"/>
              <a:ext cx="2456489" cy="8046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19795" tIns="59898" rIns="119795" bIns="59898" numCol="1" anchor="t" anchorCtr="0" compatLnSpc="1">
              <a:prstTxWarp prst="textNoShape">
                <a:avLst/>
              </a:prstTxWarp>
            </a:bodyPr>
            <a:lstStyle>
              <a:lvl1pPr algn="ctr" rtl="0" fontAlgn="base">
                <a:spcBef>
                  <a:spcPct val="0"/>
                </a:spcBef>
                <a:spcAft>
                  <a:spcPct val="0"/>
                </a:spcAft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  <a:lvl2pPr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2pPr>
              <a:lvl3pPr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3pPr>
              <a:lvl4pPr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4pPr>
              <a:lvl5pPr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5pPr>
              <a:lvl6pPr marL="457200"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6pPr>
              <a:lvl7pPr marL="914400"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7pPr>
              <a:lvl8pPr marL="1371600"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8pPr>
              <a:lvl9pPr marL="1828800"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9pPr>
            </a:lstStyle>
            <a:p>
              <a:r>
                <a:rPr lang="zh-TW" altLang="en-US" sz="28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活動基本要件</a:t>
              </a:r>
            </a:p>
          </p:txBody>
        </p:sp>
      </p:grpSp>
      <p:pic>
        <p:nvPicPr>
          <p:cNvPr id="1026" name="Picture 2" descr="針地圖圖形圖標設計模板矢量圖, 地圖圖標, 別針圖標, 模板圖標向量圖案素材免費下載，PNG，EPS和AI素材下載- Pngtree | Marker  icon, Map icons, Ma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7274" y="863574"/>
            <a:ext cx="1023257" cy="1023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lock Icon Simple Vector Sign庫存向量圖（免版稅）580567903 | Shutterstock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6817" y="1707025"/>
            <a:ext cx="1098707" cy="1183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419AF-88B5-473E-95E4-72E7DEE4E003}" type="slidenum">
              <a:rPr lang="zh-TW" altLang="en-US" smtClean="0"/>
              <a:t>0</a:t>
            </a:fld>
            <a:endParaRPr lang="zh-TW" altLang="en-US"/>
          </a:p>
        </p:txBody>
      </p:sp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46FB7122-4682-C894-14F9-2AF8391E9A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5667036"/>
              </p:ext>
            </p:extLst>
          </p:nvPr>
        </p:nvGraphicFramePr>
        <p:xfrm>
          <a:off x="290322" y="3387221"/>
          <a:ext cx="9306401" cy="3141072"/>
        </p:xfrm>
        <a:graphic>
          <a:graphicData uri="http://schemas.openxmlformats.org/drawingml/2006/table">
            <a:tbl>
              <a:tblPr firstRow="1" firstCol="1" bandRow="1">
                <a:tableStyleId>{1E171933-4619-4E11-9A3F-F7608DF75F80}</a:tableStyleId>
              </a:tblPr>
              <a:tblGrid>
                <a:gridCol w="807482">
                  <a:extLst>
                    <a:ext uri="{9D8B030D-6E8A-4147-A177-3AD203B41FA5}">
                      <a16:colId xmlns:a16="http://schemas.microsoft.com/office/drawing/2014/main" val="3665675554"/>
                    </a:ext>
                  </a:extLst>
                </a:gridCol>
                <a:gridCol w="2267792">
                  <a:extLst>
                    <a:ext uri="{9D8B030D-6E8A-4147-A177-3AD203B41FA5}">
                      <a16:colId xmlns:a16="http://schemas.microsoft.com/office/drawing/2014/main" val="4230335517"/>
                    </a:ext>
                  </a:extLst>
                </a:gridCol>
                <a:gridCol w="5023692">
                  <a:extLst>
                    <a:ext uri="{9D8B030D-6E8A-4147-A177-3AD203B41FA5}">
                      <a16:colId xmlns:a16="http://schemas.microsoft.com/office/drawing/2014/main" val="2573016173"/>
                    </a:ext>
                  </a:extLst>
                </a:gridCol>
                <a:gridCol w="1207435">
                  <a:extLst>
                    <a:ext uri="{9D8B030D-6E8A-4147-A177-3AD203B41FA5}">
                      <a16:colId xmlns:a16="http://schemas.microsoft.com/office/drawing/2014/main" val="3840355867"/>
                    </a:ext>
                  </a:extLst>
                </a:gridCol>
              </a:tblGrid>
              <a:tr h="421912">
                <a:tc>
                  <a:txBody>
                    <a:bodyPr/>
                    <a:lstStyle/>
                    <a:p>
                      <a:pPr algn="ctr"/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編 號</a:t>
                      </a:r>
                    </a:p>
                  </a:txBody>
                  <a:tcPr marL="67096" marR="670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時 間</a:t>
                      </a:r>
                    </a:p>
                  </a:txBody>
                  <a:tcPr marL="67096" marR="670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內 容</a:t>
                      </a:r>
                    </a:p>
                  </a:txBody>
                  <a:tcPr marL="67096" marR="670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備 註</a:t>
                      </a:r>
                    </a:p>
                  </a:txBody>
                  <a:tcPr marL="67096" marR="670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96381158"/>
                  </a:ext>
                </a:extLst>
              </a:tr>
              <a:tr h="421912">
                <a:tc>
                  <a:txBody>
                    <a:bodyPr/>
                    <a:lstStyle/>
                    <a:p>
                      <a:pPr algn="ctr"/>
                      <a:r>
                        <a:rPr lang="en-US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sz="20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7096" marR="670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08</a:t>
                      </a:r>
                      <a:r>
                        <a:rPr lang="zh-TW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：</a:t>
                      </a:r>
                      <a:r>
                        <a:rPr lang="en-US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30 </a:t>
                      </a:r>
                      <a:r>
                        <a:rPr lang="zh-TW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～</a:t>
                      </a:r>
                      <a:r>
                        <a:rPr lang="en-US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09</a:t>
                      </a:r>
                      <a:r>
                        <a:rPr lang="zh-TW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：</a:t>
                      </a:r>
                      <a:r>
                        <a:rPr lang="en-US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00</a:t>
                      </a:r>
                      <a:endParaRPr lang="zh-TW" sz="20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7096" marR="670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序幕（闖關活動各攤位準備就緒）</a:t>
                      </a:r>
                    </a:p>
                  </a:txBody>
                  <a:tcPr marL="67096" marR="670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0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7096" marR="670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7065423"/>
                  </a:ext>
                </a:extLst>
              </a:tr>
              <a:tr h="273564">
                <a:tc>
                  <a:txBody>
                    <a:bodyPr/>
                    <a:lstStyle/>
                    <a:p>
                      <a:pPr algn="ctr"/>
                      <a:r>
                        <a:rPr lang="en-US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zh-TW" sz="20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7096" marR="670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09</a:t>
                      </a: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：</a:t>
                      </a:r>
                      <a:r>
                        <a:rPr lang="en-US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00 </a:t>
                      </a: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～</a:t>
                      </a:r>
                      <a:r>
                        <a:rPr lang="en-US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09</a:t>
                      </a: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：</a:t>
                      </a:r>
                      <a:r>
                        <a:rPr lang="en-US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30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7096" marR="670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迎賓、主席暨貴賓致詞、科學教育闖關啟動</a:t>
                      </a:r>
                      <a:endParaRPr lang="en-US" alt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r>
                        <a:rPr lang="zh-TW" altLang="en-US" sz="20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科學教育相關競賽之年度頒獎</a:t>
                      </a:r>
                      <a:endParaRPr lang="zh-TW" sz="20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7096" marR="670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0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7096" marR="670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3828311"/>
                  </a:ext>
                </a:extLst>
              </a:tr>
              <a:tr h="421912">
                <a:tc>
                  <a:txBody>
                    <a:bodyPr/>
                    <a:lstStyle/>
                    <a:p>
                      <a:pPr algn="ctr"/>
                      <a:r>
                        <a:rPr lang="en-US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endParaRPr lang="zh-TW" sz="20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7096" marR="670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09</a:t>
                      </a:r>
                      <a:r>
                        <a:rPr lang="zh-TW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：</a:t>
                      </a:r>
                      <a:r>
                        <a:rPr lang="en-US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30 </a:t>
                      </a:r>
                      <a:r>
                        <a:rPr lang="zh-TW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～</a:t>
                      </a:r>
                      <a:r>
                        <a:rPr lang="en-US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12</a:t>
                      </a:r>
                      <a:r>
                        <a:rPr lang="zh-TW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：</a:t>
                      </a:r>
                      <a:r>
                        <a:rPr lang="en-US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00</a:t>
                      </a:r>
                      <a:endParaRPr lang="zh-TW" sz="20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7096" marR="670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特色展演活動、創意闖關活動</a:t>
                      </a:r>
                    </a:p>
                  </a:txBody>
                  <a:tcPr marL="67096" marR="670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7096" marR="670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22621590"/>
                  </a:ext>
                </a:extLst>
              </a:tr>
              <a:tr h="421912">
                <a:tc>
                  <a:txBody>
                    <a:bodyPr/>
                    <a:lstStyle/>
                    <a:p>
                      <a:pPr algn="ctr"/>
                      <a:r>
                        <a:rPr lang="en-US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endParaRPr lang="zh-TW" sz="20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7096" marR="670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</a:t>
                      </a:r>
                      <a:r>
                        <a:rPr lang="zh-TW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：</a:t>
                      </a:r>
                      <a:r>
                        <a:rPr lang="en-US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00 </a:t>
                      </a:r>
                      <a:r>
                        <a:rPr lang="zh-TW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～</a:t>
                      </a:r>
                      <a:r>
                        <a:rPr lang="en-US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13</a:t>
                      </a:r>
                      <a:r>
                        <a:rPr lang="zh-TW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：</a:t>
                      </a:r>
                      <a:r>
                        <a:rPr lang="en-US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00</a:t>
                      </a:r>
                      <a:endParaRPr lang="zh-TW" sz="20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7096" marR="670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中午休息</a:t>
                      </a:r>
                    </a:p>
                  </a:txBody>
                  <a:tcPr marL="67096" marR="670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0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7096" marR="670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803854"/>
                  </a:ext>
                </a:extLst>
              </a:tr>
              <a:tr h="421912">
                <a:tc>
                  <a:txBody>
                    <a:bodyPr/>
                    <a:lstStyle/>
                    <a:p>
                      <a:pPr algn="ctr"/>
                      <a:r>
                        <a:rPr lang="en-US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endParaRPr lang="zh-TW" sz="20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7096" marR="670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13</a:t>
                      </a:r>
                      <a:r>
                        <a:rPr lang="zh-TW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：</a:t>
                      </a:r>
                      <a:r>
                        <a:rPr lang="en-US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00 </a:t>
                      </a:r>
                      <a:r>
                        <a:rPr lang="zh-TW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～</a:t>
                      </a:r>
                      <a:r>
                        <a:rPr lang="en-US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15</a:t>
                      </a:r>
                      <a:r>
                        <a:rPr lang="zh-TW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：</a:t>
                      </a:r>
                      <a:r>
                        <a:rPr lang="en-US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30</a:t>
                      </a:r>
                      <a:endParaRPr lang="zh-TW" sz="20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7096" marR="670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特色展演活動、創意闖關活動</a:t>
                      </a:r>
                    </a:p>
                  </a:txBody>
                  <a:tcPr marL="67096" marR="670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0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7096" marR="670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1022700"/>
                  </a:ext>
                </a:extLst>
              </a:tr>
              <a:tr h="421912">
                <a:tc>
                  <a:txBody>
                    <a:bodyPr/>
                    <a:lstStyle/>
                    <a:p>
                      <a:pPr algn="ctr"/>
                      <a:r>
                        <a:rPr lang="en-US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  <a:endParaRPr lang="zh-TW" sz="20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7096" marR="670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15</a:t>
                      </a: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：</a:t>
                      </a:r>
                      <a:r>
                        <a:rPr lang="en-US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30 </a:t>
                      </a: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～</a:t>
                      </a:r>
                      <a:r>
                        <a:rPr lang="en-US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16</a:t>
                      </a: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：</a:t>
                      </a:r>
                      <a:r>
                        <a:rPr lang="en-US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00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7096" marR="670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閉幕與頒獎</a:t>
                      </a:r>
                    </a:p>
                  </a:txBody>
                  <a:tcPr marL="67096" marR="670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7096" marR="670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869525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33896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C7032B67-67E2-5982-60C3-273220C2CA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3413" y="-1537855"/>
            <a:ext cx="10464024" cy="11208327"/>
          </a:xfrm>
          <a:prstGeom prst="rect">
            <a:avLst/>
          </a:prstGeom>
        </p:spPr>
      </p:pic>
      <p:grpSp>
        <p:nvGrpSpPr>
          <p:cNvPr id="29" name="群組 28"/>
          <p:cNvGrpSpPr/>
          <p:nvPr/>
        </p:nvGrpSpPr>
        <p:grpSpPr>
          <a:xfrm>
            <a:off x="290322" y="326571"/>
            <a:ext cx="2480504" cy="893455"/>
            <a:chOff x="-1" y="-32658"/>
            <a:chExt cx="2480504" cy="893455"/>
          </a:xfrm>
        </p:grpSpPr>
        <p:sp>
          <p:nvSpPr>
            <p:cNvPr id="31" name="矩形 30"/>
            <p:cNvSpPr/>
            <p:nvPr/>
          </p:nvSpPr>
          <p:spPr>
            <a:xfrm>
              <a:off x="104503" y="0"/>
              <a:ext cx="2376000" cy="816428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2" name="矩形 31"/>
            <p:cNvSpPr/>
            <p:nvPr/>
          </p:nvSpPr>
          <p:spPr>
            <a:xfrm>
              <a:off x="0" y="-32658"/>
              <a:ext cx="2351986" cy="73692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3" name="標題 1"/>
            <p:cNvSpPr txBox="1">
              <a:spLocks/>
            </p:cNvSpPr>
            <p:nvPr/>
          </p:nvSpPr>
          <p:spPr bwMode="auto">
            <a:xfrm>
              <a:off x="-1" y="56155"/>
              <a:ext cx="2456489" cy="8046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19795" tIns="59898" rIns="119795" bIns="59898" numCol="1" anchor="t" anchorCtr="0" compatLnSpc="1">
              <a:prstTxWarp prst="textNoShape">
                <a:avLst/>
              </a:prstTxWarp>
            </a:bodyPr>
            <a:lstStyle>
              <a:lvl1pPr algn="ctr" rtl="0" fontAlgn="base">
                <a:spcBef>
                  <a:spcPct val="0"/>
                </a:spcBef>
                <a:spcAft>
                  <a:spcPct val="0"/>
                </a:spcAft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  <a:lvl2pPr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2pPr>
              <a:lvl3pPr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3pPr>
              <a:lvl4pPr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4pPr>
              <a:lvl5pPr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5pPr>
              <a:lvl6pPr marL="457200"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6pPr>
              <a:lvl7pPr marL="914400"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7pPr>
              <a:lvl8pPr marL="1371600"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8pPr>
              <a:lvl9pPr marL="1828800"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9pPr>
            </a:lstStyle>
            <a:p>
              <a:r>
                <a:rPr lang="zh-TW" altLang="en-US" sz="28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活動交通 </a:t>
              </a:r>
            </a:p>
          </p:txBody>
        </p:sp>
      </p:grp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419AF-88B5-473E-95E4-72E7DEE4E003}" type="slidenum">
              <a:rPr lang="zh-TW" altLang="en-US" smtClean="0"/>
              <a:t>1</a:t>
            </a:fld>
            <a:endParaRPr lang="zh-TW" altLang="en-US"/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DF384321-8F12-D843-ED50-2C6428B94C05}"/>
              </a:ext>
            </a:extLst>
          </p:cNvPr>
          <p:cNvSpPr txBox="1"/>
          <p:nvPr/>
        </p:nvSpPr>
        <p:spPr>
          <a:xfrm>
            <a:off x="290323" y="1308839"/>
            <a:ext cx="3213092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自行開車   </a:t>
            </a:r>
            <a:endParaRPr lang="en-US" altLang="zh-TW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桃園火車站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同德國中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</a:p>
          <a:p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開車：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約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分鐘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  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桃園火車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--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直行中正路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(3.6km)--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南 平路口左轉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--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南平路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(400m)--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同德國中</a:t>
            </a:r>
          </a:p>
          <a:p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  公車：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約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40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分鐘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  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桃園火車站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--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直行中正路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(180m)--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復興路左轉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(50m)--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桃客總站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--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坐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151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或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152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路公車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約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20min)--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桃園藝文特區下車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--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直行中正路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(20m)--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左轉南平路步行至同德國中 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(500m)</a:t>
            </a:r>
          </a:p>
          <a:p>
            <a:endParaRPr lang="en-US" altLang="zh-TW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國道一號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--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南崁交流道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同德國中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</a:p>
          <a:p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   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開車：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約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分鐘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    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南崁交流道往桃園方向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--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經國路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(2km)--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南平路右轉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南平路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(1.1km)-- 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直行至同德國中</a:t>
            </a:r>
          </a:p>
          <a:p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國道二號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南桃園交流道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同德國中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</a:p>
          <a:p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   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開車：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約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分鐘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    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南桃園交流道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--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往桃園方向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--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直行大興西路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(2.5km)--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寶慶路口左轉 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(750m)--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南平路右轉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--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南平路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(260m)--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同德國中</a:t>
            </a:r>
          </a:p>
          <a:p>
            <a:endParaRPr lang="zh-TW" altLang="en-US" sz="1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26" name="Picture 2" descr="GPS圖標，PNG！圖像免費下載- Crazypng-免費去背圖庫PNG下載-Crazypng-免費去背圖庫PNG下載">
            <a:extLst>
              <a:ext uri="{FF2B5EF4-FFF2-40B4-BE49-F238E27FC236}">
                <a16:creationId xmlns:a16="http://schemas.microsoft.com/office/drawing/2014/main" id="{35E366B3-6754-AE5F-671F-55CB8DC8F2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4519" y="3000565"/>
            <a:ext cx="808369" cy="1258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07E40767-091C-E050-D4EF-56A7BADF9204}"/>
              </a:ext>
            </a:extLst>
          </p:cNvPr>
          <p:cNvSpPr txBox="1"/>
          <p:nvPr/>
        </p:nvSpPr>
        <p:spPr>
          <a:xfrm>
            <a:off x="5721928" y="3258189"/>
            <a:ext cx="112221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南平路</a:t>
            </a:r>
          </a:p>
        </p:txBody>
      </p:sp>
    </p:spTree>
    <p:extLst>
      <p:ext uri="{BB962C8B-B14F-4D97-AF65-F5344CB8AC3E}">
        <p14:creationId xmlns:p14="http://schemas.microsoft.com/office/powerpoint/2010/main" val="40844045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8403</TotalTime>
  <Words>378</Words>
  <Application>Microsoft Office PowerPoint</Application>
  <PresentationFormat>A4 紙張 (210x297 公釐)</PresentationFormat>
  <Paragraphs>51</Paragraphs>
  <Slides>2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</vt:i4>
      </vt:variant>
    </vt:vector>
  </HeadingPairs>
  <TitlesOfParts>
    <vt:vector size="8" baseType="lpstr">
      <vt:lpstr>微軟正黑體</vt:lpstr>
      <vt:lpstr>新細明體</vt:lpstr>
      <vt:lpstr>Arial</vt:lpstr>
      <vt:lpstr>Calibri</vt:lpstr>
      <vt:lpstr>Calibri Light</vt:lpstr>
      <vt:lpstr>Office 佈景主題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PC</dc:creator>
  <cp:lastModifiedBy>user</cp:lastModifiedBy>
  <cp:revision>349</cp:revision>
  <cp:lastPrinted>2023-11-13T00:41:16Z</cp:lastPrinted>
  <dcterms:created xsi:type="dcterms:W3CDTF">2019-08-05T03:18:18Z</dcterms:created>
  <dcterms:modified xsi:type="dcterms:W3CDTF">2023-11-21T01:15:10Z</dcterms:modified>
</cp:coreProperties>
</file>